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69" r:id="rId3"/>
    <p:sldId id="270" r:id="rId4"/>
    <p:sldId id="271" r:id="rId5"/>
    <p:sldId id="264" r:id="rId6"/>
    <p:sldId id="266" r:id="rId7"/>
    <p:sldId id="257" r:id="rId8"/>
    <p:sldId id="268" r:id="rId9"/>
    <p:sldId id="258" r:id="rId10"/>
    <p:sldId id="259" r:id="rId11"/>
    <p:sldId id="260" r:id="rId12"/>
    <p:sldId id="265" r:id="rId13"/>
    <p:sldId id="273" r:id="rId14"/>
    <p:sldId id="275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4243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-104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8/5/18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59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ilarte.a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660849"/>
            <a:ext cx="9144000" cy="194118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exile music center at Vienna’s University of Music and Performing Arts: exil.arte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18191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 </a:t>
            </a:r>
          </a:p>
          <a:p>
            <a:pPr algn="l"/>
            <a:endParaRPr lang="de-DE" dirty="0" smtClean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r>
              <a:rPr lang="en-US" dirty="0" smtClean="0"/>
              <a:t>Dr. Michael Haas		</a:t>
            </a:r>
          </a:p>
          <a:p>
            <a:pPr algn="l"/>
            <a:r>
              <a:rPr lang="en-US" sz="1900" dirty="0" smtClean="0"/>
              <a:t>(Senior Researcher and Co-Chair of mdw‘s exil.arte Center)</a:t>
            </a:r>
            <a:endParaRPr lang="en-US" sz="19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71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Open Questions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Clarification of legal rights‘ holder(s)	</a:t>
            </a:r>
          </a:p>
          <a:p>
            <a:pPr marL="0" indent="0">
              <a:buNone/>
            </a:pPr>
            <a:r>
              <a:rPr lang="en-US" sz="2400" dirty="0" smtClean="0"/>
              <a:t>Definition of right of use:	How may material be used?</a:t>
            </a:r>
          </a:p>
          <a:p>
            <a:pPr marL="0" indent="0">
              <a:buNone/>
            </a:pPr>
            <a:r>
              <a:rPr lang="en-US" sz="2400" dirty="0" smtClean="0"/>
              <a:t>				What precisely may be used?</a:t>
            </a:r>
          </a:p>
          <a:p>
            <a:pPr marL="0" indent="0">
              <a:buNone/>
            </a:pPr>
            <a:r>
              <a:rPr lang="en-US" sz="2400" dirty="0" smtClean="0"/>
              <a:t>				Who may have rights of use?</a:t>
            </a:r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en-US" sz="2400" dirty="0" smtClean="0"/>
              <a:t>Definition of exploitation rights: 	</a:t>
            </a:r>
          </a:p>
          <a:p>
            <a:pPr marL="0" indent="0">
              <a:buNone/>
            </a:pPr>
            <a:r>
              <a:rPr lang="en-US" sz="2400" dirty="0" smtClean="0"/>
              <a:t>	publication rights, distribution rights, </a:t>
            </a:r>
          </a:p>
          <a:p>
            <a:pPr marL="0" indent="0">
              <a:buNone/>
            </a:pPr>
            <a:r>
              <a:rPr lang="en-US" sz="2400" dirty="0" smtClean="0"/>
              <a:t>	rental, loan, broadcast, performance rights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68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Dealing with Research Objects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99017" y="1463041"/>
            <a:ext cx="6154782" cy="3100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Inspection and organizing</a:t>
            </a:r>
          </a:p>
          <a:p>
            <a:pPr marL="0" indent="0">
              <a:buNone/>
            </a:pPr>
            <a:r>
              <a:rPr lang="en-US" dirty="0" smtClean="0"/>
              <a:t>Digitization</a:t>
            </a:r>
          </a:p>
          <a:p>
            <a:pPr marL="0" indent="0">
              <a:buNone/>
            </a:pPr>
            <a:r>
              <a:rPr lang="en-US" dirty="0" smtClean="0"/>
              <a:t>Cataloguing onto </a:t>
            </a:r>
            <a:r>
              <a:rPr lang="de-DE" dirty="0" smtClean="0"/>
              <a:t>NUXEO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en-US" dirty="0" smtClean="0"/>
              <a:t>Preparation of material for exhibitions, performances etc.</a:t>
            </a:r>
          </a:p>
          <a:p>
            <a:pPr marL="0" indent="0">
              <a:buNone/>
            </a:pPr>
            <a:r>
              <a:rPr lang="en-US" dirty="0" smtClean="0"/>
              <a:t>Accessibility for musicological research and study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2900" y="1532709"/>
            <a:ext cx="4706056" cy="50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80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Exil.arte‘s opening exhibition: </a:t>
            </a:r>
            <a:r>
              <a:rPr lang="en-US" sz="2400" i="1" u="sng" dirty="0" smtClean="0"/>
              <a:t>I Return to Vienna when I compose </a:t>
            </a:r>
            <a:r>
              <a:rPr lang="en-US" sz="2400" dirty="0" smtClean="0"/>
              <a:t>an examination of the purge of Vienna‘s Music University in 1938</a:t>
            </a:r>
            <a:endParaRPr lang="en-US" sz="2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9600" y="1600177"/>
            <a:ext cx="7695163" cy="4791915"/>
          </a:xfrm>
        </p:spPr>
      </p:pic>
      <p:pic>
        <p:nvPicPr>
          <p:cNvPr id="5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739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698"/>
          </a:xfrm>
        </p:spPr>
        <p:txBody>
          <a:bodyPr>
            <a:normAutofit/>
          </a:bodyPr>
          <a:lstStyle/>
          <a:p>
            <a:r>
              <a:rPr lang="de-AT" sz="2400" dirty="0" smtClean="0"/>
              <a:t>Erich Wolfgang Korngold – Critical Edition</a:t>
            </a:r>
            <a:endParaRPr lang="de-AT" sz="2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31816" y="1210491"/>
            <a:ext cx="7620000" cy="5268686"/>
          </a:xfrm>
        </p:spPr>
      </p:pic>
      <p:pic>
        <p:nvPicPr>
          <p:cNvPr id="5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581640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898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581640"/>
            <a:ext cx="3602736" cy="2115312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rmAutofit/>
          </a:bodyPr>
          <a:lstStyle/>
          <a:p>
            <a:r>
              <a:rPr lang="de-AT" sz="2400" dirty="0" smtClean="0"/>
              <a:t>Hanuš (Hans) </a:t>
            </a:r>
            <a:r>
              <a:rPr lang="en-GB" sz="2400" dirty="0" smtClean="0"/>
              <a:t>Winterberg, the Theresienstadt composer who survived</a:t>
            </a:r>
            <a:endParaRPr lang="en-GB" sz="2400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2778" y="1361505"/>
            <a:ext cx="6844936" cy="5133702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448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Contact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29691" y="3509554"/>
            <a:ext cx="6975072" cy="31263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 smtClean="0"/>
              <a:t>Homepage:	</a:t>
            </a:r>
            <a:r>
              <a:rPr lang="de-DE" dirty="0" smtClean="0">
                <a:hlinkClick r:id="rId2"/>
              </a:rPr>
              <a:t>www.exilarte.at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Dr. Michael Haas</a:t>
            </a:r>
          </a:p>
          <a:p>
            <a:pPr marL="0" indent="0">
              <a:buNone/>
            </a:pPr>
            <a:r>
              <a:rPr lang="en-US" sz="2400" dirty="0" smtClean="0"/>
              <a:t>Email: haas-m@mdw.ac.at</a:t>
            </a:r>
          </a:p>
          <a:p>
            <a:pPr marL="0" indent="0">
              <a:buNone/>
            </a:pPr>
            <a:r>
              <a:rPr lang="en-US" sz="2400" dirty="0" smtClean="0"/>
              <a:t>Telephone: +43 711 553544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Archivist: Katharina Reischl, BA</a:t>
            </a:r>
          </a:p>
          <a:p>
            <a:pPr marL="0" indent="0">
              <a:buNone/>
            </a:pPr>
            <a:r>
              <a:rPr lang="en-US" sz="2400" dirty="0" smtClean="0"/>
              <a:t>Email:		reischl@mdw.ac.at</a:t>
            </a:r>
          </a:p>
          <a:p>
            <a:pPr marL="0" indent="0">
              <a:buNone/>
            </a:pPr>
            <a:r>
              <a:rPr lang="en-US" sz="2400" dirty="0" smtClean="0"/>
              <a:t>Telephone: 	+43 711 55 - 3514</a:t>
            </a:r>
            <a:endParaRPr lang="en-US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29691" y="102870"/>
            <a:ext cx="9288780" cy="32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97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98912" y="801189"/>
            <a:ext cx="5629797" cy="5629797"/>
          </a:xfrm>
          <a:prstGeom prst="rect">
            <a:avLst/>
          </a:prstGeom>
        </p:spPr>
      </p:pic>
      <p:pic>
        <p:nvPicPr>
          <p:cNvPr id="7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640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5539" y="548641"/>
            <a:ext cx="7615053" cy="5434148"/>
          </a:xfrm>
          <a:prstGeom prst="rect">
            <a:avLst/>
          </a:prstGeom>
        </p:spPr>
      </p:pic>
      <p:pic>
        <p:nvPicPr>
          <p:cNvPr id="3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505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09991" y="296091"/>
            <a:ext cx="4160775" cy="63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258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The exil.arte Center in the location of Vienna‘s former Music Academy, opened in 1913</a:t>
            </a:r>
            <a:endParaRPr lang="en-US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28863" y="1690687"/>
            <a:ext cx="5219273" cy="36290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3863" y="1690688"/>
            <a:ext cx="5715000" cy="3629025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7083" y="4581641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03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One of exil.arte‘s two vaults for storage of manuscripts, documents and textiles</a:t>
            </a:r>
            <a:endParaRPr lang="en-US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50423" y="1365863"/>
            <a:ext cx="7371846" cy="4669177"/>
          </a:xfrm>
        </p:spPr>
      </p:pic>
      <p:pic>
        <p:nvPicPr>
          <p:cNvPr id="6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581641"/>
            <a:ext cx="3602736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265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The Mission of the exil.arte Center 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35680" y="1297576"/>
            <a:ext cx="7818120" cy="32134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Principal tasks: 	Locating material</a:t>
            </a:r>
          </a:p>
          <a:p>
            <a:pPr marL="0" indent="0">
              <a:buNone/>
            </a:pPr>
            <a:r>
              <a:rPr lang="en-US" dirty="0" smtClean="0"/>
              <a:t>			Preservation</a:t>
            </a:r>
          </a:p>
          <a:p>
            <a:pPr marL="0" indent="0">
              <a:buNone/>
            </a:pPr>
            <a:r>
              <a:rPr lang="en-US" dirty="0" smtClean="0"/>
              <a:t>			Publication</a:t>
            </a:r>
          </a:p>
          <a:p>
            <a:pPr marL="0" indent="0">
              <a:buNone/>
            </a:pPr>
            <a:r>
              <a:rPr lang="en-US" dirty="0" smtClean="0"/>
              <a:t>			Accessibility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19278" y="4426338"/>
            <a:ext cx="3602736" cy="21153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8200" y="2320925"/>
            <a:ext cx="269748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86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-964996"/>
            <a:ext cx="9144000" cy="304468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Rights and the Treatment of Research Material</a:t>
            </a:r>
            <a:endParaRPr lang="en-US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67840" y="2314825"/>
            <a:ext cx="6305006" cy="3740535"/>
          </a:xfrm>
        </p:spPr>
        <p:txBody>
          <a:bodyPr>
            <a:normAutofit/>
          </a:bodyPr>
          <a:lstStyle/>
          <a:p>
            <a:r>
              <a:rPr lang="de-DE" dirty="0" smtClean="0"/>
              <a:t> </a:t>
            </a:r>
          </a:p>
          <a:p>
            <a:pPr algn="l"/>
            <a:endParaRPr lang="de-DE" dirty="0" smtClean="0"/>
          </a:p>
          <a:p>
            <a:pPr algn="l"/>
            <a:endParaRPr lang="de-DE" dirty="0" smtClean="0"/>
          </a:p>
          <a:p>
            <a:pPr algn="l"/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35682" y="2206483"/>
            <a:ext cx="3830654" cy="45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97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000" dirty="0" smtClean="0"/>
              <a:t>Legal Instruments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74423" y="1825625"/>
            <a:ext cx="8079377" cy="28508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Type of acquisition: 	Renewable loan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				Permanent </a:t>
            </a:r>
            <a:r>
              <a:rPr lang="en-US" dirty="0" smtClean="0"/>
              <a:t>loan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dirty="0" smtClean="0"/>
              <a:t>				Bequest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				</a:t>
            </a:r>
            <a:r>
              <a:rPr lang="en-US" dirty="0" smtClean="0"/>
              <a:t>Purchase</a:t>
            </a:r>
          </a:p>
          <a:p>
            <a:pPr marL="0" indent="0">
              <a:buNone/>
            </a:pPr>
            <a:endParaRPr lang="de-DE" sz="2800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04763" y="4433595"/>
            <a:ext cx="3602736" cy="21153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53613" y="2269488"/>
            <a:ext cx="4999438" cy="40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05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295</Words>
  <Application>Microsoft Macintosh PowerPoint</Application>
  <PresentationFormat>Custom</PresentationFormat>
  <Paragraphs>54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Office-Design</vt:lpstr>
      <vt:lpstr>The exile music center at Vienna’s University of Music and Performing Arts: exil.arte</vt:lpstr>
      <vt:lpstr>Slide 2</vt:lpstr>
      <vt:lpstr>Slide 3</vt:lpstr>
      <vt:lpstr>Slide 4</vt:lpstr>
      <vt:lpstr>The exil.arte Center in the location of Vienna‘s former Music Academy, opened in 1913</vt:lpstr>
      <vt:lpstr>One of exil.arte‘s two vaults for storage of manuscripts, documents and textiles</vt:lpstr>
      <vt:lpstr>The Mission of the exil.arte Center </vt:lpstr>
      <vt:lpstr>Rights and the Treatment of Research Material</vt:lpstr>
      <vt:lpstr>Legal Instruments</vt:lpstr>
      <vt:lpstr>Open Questions</vt:lpstr>
      <vt:lpstr>Dealing with Research Objects</vt:lpstr>
      <vt:lpstr>Exil.arte‘s opening exhibition: I Return to Vienna when I compose an examination of the purge of Vienna‘s Music University in 1938</vt:lpstr>
      <vt:lpstr>Erich Wolfgang Korngold – Critical Edition</vt:lpstr>
      <vt:lpstr>Hanuš (Hans) Winterberg, the Theresienstadt composer who survived</vt:lpstr>
      <vt:lpstr>Contact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Besonderheiten der Archivarbeit im exil.arte Zentrum der MDW</dc:title>
  <dc:creator>Microsoft Office-Anwender</dc:creator>
  <cp:lastModifiedBy>Jennifer Ward</cp:lastModifiedBy>
  <cp:revision>43</cp:revision>
  <dcterms:created xsi:type="dcterms:W3CDTF">2018-08-05T17:17:13Z</dcterms:created>
  <dcterms:modified xsi:type="dcterms:W3CDTF">2018-08-05T17:17:37Z</dcterms:modified>
</cp:coreProperties>
</file>